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2" d="100"/>
          <a:sy n="52" d="100"/>
        </p:scale>
        <p:origin x="-1020"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81C5B06-75E8-43A6-8AAC-82E61693996D}" type="datetimeFigureOut">
              <a:rPr lang="en-US" smtClean="0"/>
              <a:pPr/>
              <a:t>3/26/2012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68C17DD-8664-48FF-A535-EC2E91E35C71}"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C5B06-75E8-43A6-8AAC-82E61693996D}" type="datetimeFigureOut">
              <a:rPr lang="en-US" smtClean="0"/>
              <a:pPr/>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8C17DD-8664-48FF-A535-EC2E91E35C7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68C17DD-8664-48FF-A535-EC2E91E35C71}"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81C5B06-75E8-43A6-8AAC-82E61693996D}" type="datetimeFigureOut">
              <a:rPr lang="en-US" smtClean="0"/>
              <a:pPr/>
              <a:t>3/26/2012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81C5B06-75E8-43A6-8AAC-82E61693996D}" type="datetimeFigureOut">
              <a:rPr lang="en-US" smtClean="0"/>
              <a:pPr/>
              <a:t>3/26/2012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68C17DD-8664-48FF-A535-EC2E91E35C71}"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81C5B06-75E8-43A6-8AAC-82E61693996D}" type="datetimeFigureOut">
              <a:rPr lang="en-US" smtClean="0"/>
              <a:pPr/>
              <a:t>3/26/2012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68C17DD-8664-48FF-A535-EC2E91E35C71}"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81C5B06-75E8-43A6-8AAC-82E61693996D}" type="datetimeFigureOut">
              <a:rPr lang="en-US" smtClean="0"/>
              <a:pPr/>
              <a:t>3/26/2012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8C17DD-8664-48FF-A535-EC2E91E35C71}"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81C5B06-75E8-43A6-8AAC-82E61693996D}" type="datetimeFigureOut">
              <a:rPr lang="en-US" smtClean="0"/>
              <a:pPr/>
              <a:t>3/26/2012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68C17DD-8664-48FF-A535-EC2E91E35C71}"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81C5B06-75E8-43A6-8AAC-82E61693996D}" type="datetimeFigureOut">
              <a:rPr lang="en-US" smtClean="0"/>
              <a:pPr/>
              <a:t>3/26/2012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68C17DD-8664-48FF-A535-EC2E91E35C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81C5B06-75E8-43A6-8AAC-82E61693996D}" type="datetimeFigureOut">
              <a:rPr lang="en-US" smtClean="0"/>
              <a:pPr/>
              <a:t>3/26/2012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68C17DD-8664-48FF-A535-EC2E91E35C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68C17DD-8664-48FF-A535-EC2E91E35C7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81C5B06-75E8-43A6-8AAC-82E61693996D}" type="datetimeFigureOut">
              <a:rPr lang="en-US" smtClean="0"/>
              <a:pPr/>
              <a:t>3/26/2012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68C17DD-8664-48FF-A535-EC2E91E35C7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81C5B06-75E8-43A6-8AAC-82E61693996D}" type="datetimeFigureOut">
              <a:rPr lang="en-US" smtClean="0"/>
              <a:pPr/>
              <a:t>3/26/2012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81C5B06-75E8-43A6-8AAC-82E61693996D}" type="datetimeFigureOut">
              <a:rPr lang="en-US" smtClean="0"/>
              <a:pPr/>
              <a:t>3/26/2012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68C17DD-8664-48FF-A535-EC2E91E35C71}"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File:Blason_ville_fr_Poitiers_(Vienne).sv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univ-poitiers.fr/" TargetMode="External"/><Relationship Id="rId2" Type="http://schemas.openxmlformats.org/officeDocument/2006/relationships/hyperlink" Target="http://www.sacred-destinations.com/france/poitiers"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plato.stanford.edu/entries/foucault/" TargetMode="External"/><Relationship Id="rId4" Type="http://schemas.openxmlformats.org/officeDocument/2006/relationships/hyperlink" Target="http://wikitravel.org/en/Poitier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1752600"/>
          </a:xfrm>
        </p:spPr>
        <p:txBody>
          <a:bodyPr>
            <a:normAutofit/>
          </a:bodyPr>
          <a:lstStyle/>
          <a:p>
            <a:r>
              <a:rPr lang="en-US" dirty="0" smtClean="0"/>
              <a:t>By: Zachary Jaworski</a:t>
            </a:r>
            <a:endParaRPr lang="en-US" dirty="0"/>
          </a:p>
        </p:txBody>
      </p:sp>
      <p:sp>
        <p:nvSpPr>
          <p:cNvPr id="2" name="Title 1"/>
          <p:cNvSpPr>
            <a:spLocks noGrp="1"/>
          </p:cNvSpPr>
          <p:nvPr>
            <p:ph type="ctrTitle"/>
          </p:nvPr>
        </p:nvSpPr>
        <p:spPr/>
        <p:txBody>
          <a:bodyPr>
            <a:normAutofit/>
          </a:bodyPr>
          <a:lstStyle/>
          <a:p>
            <a:r>
              <a:rPr lang="en-US" sz="6000" dirty="0" smtClean="0"/>
              <a:t>Poitiers</a:t>
            </a:r>
            <a:endParaRPr lang="en-US" sz="6000" dirty="0"/>
          </a:p>
        </p:txBody>
      </p:sp>
      <p:sp>
        <p:nvSpPr>
          <p:cNvPr id="5" name="Oval 4"/>
          <p:cNvSpPr/>
          <p:nvPr/>
        </p:nvSpPr>
        <p:spPr>
          <a:xfrm>
            <a:off x="2971800" y="1600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943600" y="16002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oat of arms of Poitiers">
            <a:hlinkClick r:id="rId2" tooltip="Coat of arms of Poitiers"/>
          </p:cNvPr>
          <p:cNvPicPr>
            <a:picLocks noChangeAspect="1" noChangeArrowheads="1"/>
          </p:cNvPicPr>
          <p:nvPr/>
        </p:nvPicPr>
        <p:blipFill>
          <a:blip r:embed="rId3" cstate="print"/>
          <a:srcRect/>
          <a:stretch>
            <a:fillRect/>
          </a:stretch>
        </p:blipFill>
        <p:spPr bwMode="auto">
          <a:xfrm>
            <a:off x="3352800" y="3352800"/>
            <a:ext cx="2590800" cy="2839233"/>
          </a:xfrm>
          <a:prstGeom prst="rect">
            <a:avLst/>
          </a:prstGeom>
          <a:ln>
            <a:noFill/>
          </a:ln>
          <a:effectLst>
            <a:outerShdw blurRad="190500" algn="tl" rotWithShape="0">
              <a:srgbClr val="000000">
                <a:alpha val="70000"/>
              </a:srgbClr>
            </a:outerShdw>
          </a:effectLst>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Works Cited</a:t>
            </a:r>
            <a:endParaRPr lang="en-US" sz="4000" dirty="0"/>
          </a:p>
        </p:txBody>
      </p:sp>
      <p:sp>
        <p:nvSpPr>
          <p:cNvPr id="3" name="Content Placeholder 2"/>
          <p:cNvSpPr>
            <a:spLocks noGrp="1"/>
          </p:cNvSpPr>
          <p:nvPr>
            <p:ph sz="quarter" idx="1"/>
          </p:nvPr>
        </p:nvSpPr>
        <p:spPr/>
        <p:txBody>
          <a:bodyPr/>
          <a:lstStyle/>
          <a:p>
            <a:r>
              <a:rPr lang="en-US" dirty="0" smtClean="0">
                <a:hlinkClick r:id="rId2"/>
              </a:rPr>
              <a:t>http://www.sacred-destinations.com/france/poitiers</a:t>
            </a:r>
            <a:endParaRPr lang="en-US" dirty="0" smtClean="0">
              <a:hlinkClick r:id="rId3"/>
            </a:endParaRPr>
          </a:p>
          <a:p>
            <a:endParaRPr lang="en-US" dirty="0" smtClean="0">
              <a:hlinkClick r:id="rId3"/>
            </a:endParaRPr>
          </a:p>
          <a:p>
            <a:r>
              <a:rPr lang="en-US" dirty="0" smtClean="0">
                <a:hlinkClick r:id="rId3"/>
              </a:rPr>
              <a:t>http://www.univ-poitiers.fr/</a:t>
            </a:r>
            <a:endParaRPr lang="en-US" dirty="0" smtClean="0"/>
          </a:p>
          <a:p>
            <a:pPr>
              <a:buNone/>
            </a:pPr>
            <a:endParaRPr lang="en-US" dirty="0" smtClean="0"/>
          </a:p>
          <a:p>
            <a:r>
              <a:rPr lang="en-US" dirty="0" smtClean="0">
                <a:hlinkClick r:id="rId4"/>
              </a:rPr>
              <a:t>http://wikitravel.org/en/Poitiers#b</a:t>
            </a:r>
            <a:endParaRPr lang="en-US" dirty="0" smtClean="0"/>
          </a:p>
          <a:p>
            <a:endParaRPr lang="en-US" dirty="0" smtClean="0"/>
          </a:p>
          <a:p>
            <a:r>
              <a:rPr lang="en-US" dirty="0" smtClean="0">
                <a:hlinkClick r:id="rId5"/>
              </a:rPr>
              <a:t>http://plato.stanford.edu/entries/foucault/</a:t>
            </a:r>
            <a:endParaRPr lang="en-US" dirty="0" smtClean="0"/>
          </a:p>
          <a:p>
            <a:endParaRPr lang="en-US" dirty="0" smtClean="0"/>
          </a:p>
          <a:p>
            <a:endParaRPr lang="en-US" dirty="0"/>
          </a:p>
        </p:txBody>
      </p:sp>
      <p:pic>
        <p:nvPicPr>
          <p:cNvPr id="1026" name="Picture 2" descr="C:\Users\s15019.CLAYTON\AppData\Local\Microsoft\Windows\Temporary Internet Files\Content.IE5\CWZOHLNH\MC900433817[1].png"/>
          <p:cNvPicPr>
            <a:picLocks noChangeAspect="1" noChangeArrowheads="1"/>
          </p:cNvPicPr>
          <p:nvPr/>
        </p:nvPicPr>
        <p:blipFill>
          <a:blip r:embed="rId6" cstate="print"/>
          <a:srcRect/>
          <a:stretch>
            <a:fillRect/>
          </a:stretch>
        </p:blipFill>
        <p:spPr bwMode="auto">
          <a:xfrm>
            <a:off x="4038600" y="5029200"/>
            <a:ext cx="1295400" cy="1295400"/>
          </a:xfrm>
          <a:prstGeom prst="rect">
            <a:avLst/>
          </a:prstGeom>
          <a:noFill/>
          <a:effectLst>
            <a:glow rad="139700">
              <a:schemeClr val="accent2">
                <a:satMod val="175000"/>
                <a:alpha val="40000"/>
              </a:schemeClr>
            </a:glow>
          </a:effectLst>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758952"/>
          </a:xfrm>
        </p:spPr>
        <p:txBody>
          <a:bodyPr>
            <a:noAutofit/>
          </a:bodyPr>
          <a:lstStyle/>
          <a:p>
            <a:r>
              <a:rPr lang="en-US" sz="4400" dirty="0" smtClean="0"/>
              <a:t>Geography</a:t>
            </a:r>
            <a:endParaRPr lang="en-US" sz="4400" dirty="0"/>
          </a:p>
        </p:txBody>
      </p:sp>
      <p:sp>
        <p:nvSpPr>
          <p:cNvPr id="3" name="Content Placeholder 2"/>
          <p:cNvSpPr>
            <a:spLocks noGrp="1"/>
          </p:cNvSpPr>
          <p:nvPr>
            <p:ph sz="quarter" idx="1"/>
          </p:nvPr>
        </p:nvSpPr>
        <p:spPr/>
        <p:txBody>
          <a:bodyPr/>
          <a:lstStyle/>
          <a:p>
            <a:r>
              <a:rPr lang="en-US" sz="2400" dirty="0" smtClean="0"/>
              <a:t>Poitiers  is a city on the Clain river in west central France.</a:t>
            </a:r>
          </a:p>
          <a:p>
            <a:endParaRPr lang="en-US" spc="300" dirty="0"/>
          </a:p>
        </p:txBody>
      </p:sp>
      <p:pic>
        <p:nvPicPr>
          <p:cNvPr id="15364" name="Picture 4" descr="http://www.bonjourlafrance.com/france-trains/tgv-bordeaux-south-west/images/tgv-map-paris-poitiers-angouleme-bordeaux.jpg"/>
          <p:cNvPicPr>
            <a:picLocks noChangeAspect="1" noChangeArrowheads="1"/>
          </p:cNvPicPr>
          <p:nvPr/>
        </p:nvPicPr>
        <p:blipFill>
          <a:blip r:embed="rId2" cstate="print"/>
          <a:srcRect/>
          <a:stretch>
            <a:fillRect/>
          </a:stretch>
        </p:blipFill>
        <p:spPr bwMode="auto">
          <a:xfrm>
            <a:off x="1828800" y="2057400"/>
            <a:ext cx="5279571" cy="42213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u="sng" dirty="0" smtClean="0"/>
              <a:t>History</a:t>
            </a:r>
            <a:endParaRPr lang="en-US" sz="4800" u="sng" dirty="0"/>
          </a:p>
        </p:txBody>
      </p:sp>
      <p:sp>
        <p:nvSpPr>
          <p:cNvPr id="4" name="Text Placeholder 3"/>
          <p:cNvSpPr>
            <a:spLocks noGrp="1"/>
          </p:cNvSpPr>
          <p:nvPr>
            <p:ph type="body" sz="half" idx="2"/>
          </p:nvPr>
        </p:nvSpPr>
        <p:spPr/>
        <p:txBody>
          <a:bodyPr>
            <a:normAutofit lnSpcReduction="10000"/>
          </a:bodyPr>
          <a:lstStyle/>
          <a:p>
            <a:pPr>
              <a:buFont typeface="Arial" pitchFamily="34" charset="0"/>
              <a:buChar char="•"/>
            </a:pPr>
            <a:r>
              <a:rPr lang="en-US" sz="1800" dirty="0" smtClean="0"/>
              <a:t>Poitiers was first settled by the Romans. It was occupied by early Christian saints, and it is home to the oldest surviving church in France (360 AD).</a:t>
            </a:r>
          </a:p>
          <a:p>
            <a:pPr>
              <a:buFont typeface="Arial" pitchFamily="34" charset="0"/>
              <a:buChar char="•"/>
            </a:pPr>
            <a:r>
              <a:rPr lang="en-US" sz="1800" dirty="0" smtClean="0"/>
              <a:t>In the 12th century, Poitiers was the head city of Eleanor of Aquitaine. She canceled her marriage to Louis VII so she could marry Henry II of England. They then built Poitier’s Cathedral</a:t>
            </a:r>
          </a:p>
          <a:p>
            <a:endParaRPr lang="en-US" dirty="0"/>
          </a:p>
        </p:txBody>
      </p:sp>
      <p:pic>
        <p:nvPicPr>
          <p:cNvPr id="16386" name="Picture 2" descr="Poitiers Panorama"/>
          <p:cNvPicPr>
            <a:picLocks noChangeAspect="1" noChangeArrowheads="1"/>
          </p:cNvPicPr>
          <p:nvPr/>
        </p:nvPicPr>
        <p:blipFill>
          <a:blip r:embed="rId2" cstate="print"/>
          <a:srcRect/>
          <a:stretch>
            <a:fillRect/>
          </a:stretch>
        </p:blipFill>
        <p:spPr bwMode="auto">
          <a:xfrm>
            <a:off x="3008435" y="762000"/>
            <a:ext cx="6135565" cy="4038600"/>
          </a:xfrm>
          <a:prstGeom prst="rect">
            <a:avLst/>
          </a:prstGeom>
          <a:noFill/>
          <a:effectLst>
            <a:softEdge rad="127000"/>
          </a:effectLst>
        </p:spPr>
      </p:pic>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2514600" y="1524000"/>
            <a:ext cx="4040188" cy="732974"/>
          </a:xfrm>
        </p:spPr>
        <p:txBody>
          <a:bodyPr/>
          <a:lstStyle/>
          <a:p>
            <a:pPr algn="ctr"/>
            <a:r>
              <a:rPr sz="3200" u="sng" smtClean="0"/>
              <a:t>Food</a:t>
            </a:r>
            <a:endParaRPr lang="en-US" sz="3200" u="sng" dirty="0"/>
          </a:p>
        </p:txBody>
      </p:sp>
      <p:sp>
        <p:nvSpPr>
          <p:cNvPr id="4" name="Content Placeholder 3"/>
          <p:cNvSpPr>
            <a:spLocks noGrp="1"/>
          </p:cNvSpPr>
          <p:nvPr>
            <p:ph sz="quarter" idx="2"/>
          </p:nvPr>
        </p:nvSpPr>
        <p:spPr/>
        <p:txBody>
          <a:bodyPr/>
          <a:lstStyle/>
          <a:p>
            <a:r>
              <a:rPr lang="en-US" dirty="0" smtClean="0"/>
              <a:t>Some food specialties in Poitiers include Macaroons from Montmorillon, a local specialty that is delicious with coffee or tea.</a:t>
            </a:r>
            <a:endParaRPr lang="en-US" dirty="0"/>
          </a:p>
        </p:txBody>
      </p:sp>
      <p:sp>
        <p:nvSpPr>
          <p:cNvPr id="6" name="Title 5"/>
          <p:cNvSpPr>
            <a:spLocks noGrp="1"/>
          </p:cNvSpPr>
          <p:nvPr>
            <p:ph type="title"/>
          </p:nvPr>
        </p:nvSpPr>
        <p:spPr/>
        <p:txBody>
          <a:bodyPr>
            <a:noAutofit/>
          </a:bodyPr>
          <a:lstStyle/>
          <a:p>
            <a:r>
              <a:rPr lang="en-US" sz="4400" dirty="0" smtClean="0"/>
              <a:t>Specialties</a:t>
            </a:r>
            <a:endParaRPr lang="en-US" sz="4400" dirty="0"/>
          </a:p>
        </p:txBody>
      </p:sp>
      <p:sp>
        <p:nvSpPr>
          <p:cNvPr id="8" name="Content Placeholder 4"/>
          <p:cNvSpPr>
            <a:spLocks noGrp="1"/>
          </p:cNvSpPr>
          <p:nvPr>
            <p:ph sz="quarter" idx="4"/>
          </p:nvPr>
        </p:nvSpPr>
        <p:spPr>
          <a:xfrm>
            <a:off x="4800600" y="2471383"/>
            <a:ext cx="4038600" cy="3822192"/>
          </a:xfrm>
        </p:spPr>
        <p:txBody>
          <a:bodyPr>
            <a:normAutofit/>
          </a:bodyPr>
          <a:lstStyle/>
          <a:p>
            <a:r>
              <a:rPr lang="en-US" dirty="0" smtClean="0"/>
              <a:t>Along with that there is Le Broyé du Poitou, which is a biscuit the size of a cookie. It is called this because it was traditionally shared by punching it in it’s center, hence breaking it.</a:t>
            </a:r>
            <a:endParaRPr lang="en-US" dirty="0"/>
          </a:p>
        </p:txBody>
      </p:sp>
      <p:pic>
        <p:nvPicPr>
          <p:cNvPr id="19458" name="Picture 2" descr="http://3.bp.blogspot.com/_NKzfLQV07cU/SyuZjpIrmQI/AAAAAAAAD2Q/Oz4lTSis07A/s400/broy%C3%A94.jpg"/>
          <p:cNvPicPr>
            <a:picLocks noChangeAspect="1" noChangeArrowheads="1"/>
          </p:cNvPicPr>
          <p:nvPr/>
        </p:nvPicPr>
        <p:blipFill>
          <a:blip r:embed="rId2" cstate="print"/>
          <a:srcRect/>
          <a:stretch>
            <a:fillRect/>
          </a:stretch>
        </p:blipFill>
        <p:spPr bwMode="auto">
          <a:xfrm>
            <a:off x="6400800" y="231500"/>
            <a:ext cx="914400" cy="9492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9460" name="Picture 4" descr="https://encrypted-tbn2.google.com/images?q=tbn:ANd9GcQB-UOKUT2XrNIVfcC9gP3V78LP3b54UNFA6Noblvn9h3jhi_Kthw"/>
          <p:cNvPicPr>
            <a:picLocks noChangeAspect="1" noChangeArrowheads="1"/>
          </p:cNvPicPr>
          <p:nvPr/>
        </p:nvPicPr>
        <p:blipFill>
          <a:blip r:embed="rId3" cstate="print"/>
          <a:srcRect/>
          <a:stretch>
            <a:fillRect/>
          </a:stretch>
        </p:blipFill>
        <p:spPr bwMode="auto">
          <a:xfrm>
            <a:off x="1524000" y="207196"/>
            <a:ext cx="1295400" cy="105573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Education</a:t>
            </a:r>
            <a:endParaRPr lang="en-US" sz="4400" dirty="0"/>
          </a:p>
        </p:txBody>
      </p:sp>
      <p:sp>
        <p:nvSpPr>
          <p:cNvPr id="3" name="Content Placeholder 2"/>
          <p:cNvSpPr>
            <a:spLocks noGrp="1"/>
          </p:cNvSpPr>
          <p:nvPr>
            <p:ph sz="quarter" idx="1"/>
          </p:nvPr>
        </p:nvSpPr>
        <p:spPr/>
        <p:txBody>
          <a:bodyPr/>
          <a:lstStyle/>
          <a:p>
            <a:r>
              <a:rPr lang="en-US" dirty="0" smtClean="0"/>
              <a:t>The local university, the Université de Poitiers, has over 24,000 students. This town is the first town in France considering the amount of students in the population (around 25%).</a:t>
            </a:r>
            <a:endParaRPr lang="en-US" dirty="0"/>
          </a:p>
        </p:txBody>
      </p:sp>
      <p:pic>
        <p:nvPicPr>
          <p:cNvPr id="17412" name="Picture 4" descr="http://oregonabroad.ous.edu/images/france/france_poitiers_hotel%20de%20ville.jpg"/>
          <p:cNvPicPr>
            <a:picLocks noChangeAspect="1" noChangeArrowheads="1"/>
          </p:cNvPicPr>
          <p:nvPr/>
        </p:nvPicPr>
        <p:blipFill>
          <a:blip r:embed="rId2" cstate="print"/>
          <a:srcRect/>
          <a:stretch>
            <a:fillRect/>
          </a:stretch>
        </p:blipFill>
        <p:spPr bwMode="auto">
          <a:xfrm>
            <a:off x="5029200" y="3200400"/>
            <a:ext cx="3200400" cy="274014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7414" name="Picture 6" descr="http://upload.wikimedia.org/wikipedia/en/thumb/2/29/LOGO_UNIV_Poitiers.png/160px-LOGO_UNIV_Poitiers.png"/>
          <p:cNvPicPr>
            <a:picLocks noChangeAspect="1" noChangeArrowheads="1"/>
          </p:cNvPicPr>
          <p:nvPr/>
        </p:nvPicPr>
        <p:blipFill>
          <a:blip r:embed="rId3" cstate="print"/>
          <a:srcRect/>
          <a:stretch>
            <a:fillRect/>
          </a:stretch>
        </p:blipFill>
        <p:spPr bwMode="auto">
          <a:xfrm>
            <a:off x="1447800" y="3276600"/>
            <a:ext cx="1940668" cy="2850358"/>
          </a:xfrm>
          <a:prstGeom prst="rect">
            <a:avLst/>
          </a:prstGeom>
          <a:noFill/>
          <a:effectLst>
            <a:glow rad="63500">
              <a:schemeClr val="accent2">
                <a:satMod val="175000"/>
                <a:alpha val="40000"/>
              </a:schemeClr>
            </a:glow>
          </a:effectLst>
        </p:spPr>
      </p:pic>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Attractions</a:t>
            </a:r>
            <a:endParaRPr lang="en-US" sz="4000" dirty="0"/>
          </a:p>
        </p:txBody>
      </p:sp>
      <p:sp>
        <p:nvSpPr>
          <p:cNvPr id="3" name="Content Placeholder 2"/>
          <p:cNvSpPr>
            <a:spLocks noGrp="1"/>
          </p:cNvSpPr>
          <p:nvPr>
            <p:ph sz="half" idx="1"/>
          </p:nvPr>
        </p:nvSpPr>
        <p:spPr/>
        <p:txBody>
          <a:bodyPr/>
          <a:lstStyle/>
          <a:p>
            <a:r>
              <a:rPr lang="en-US" dirty="0" smtClean="0"/>
              <a:t>Some religious attractions to visit in Poitiers include...</a:t>
            </a:r>
          </a:p>
          <a:p>
            <a:pPr>
              <a:buNone/>
            </a:pPr>
            <a:endParaRPr lang="en-US" dirty="0" smtClean="0"/>
          </a:p>
          <a:p>
            <a:r>
              <a:rPr lang="en-US" i="1" dirty="0" smtClean="0"/>
              <a:t>Baptistère Saint-Jean</a:t>
            </a:r>
            <a:r>
              <a:rPr lang="en-US" i="1" dirty="0" smtClean="0">
                <a:sym typeface="Wingdings" pitchFamily="2" charset="2"/>
              </a:rPr>
              <a:t></a:t>
            </a:r>
            <a:endParaRPr lang="en-US" i="1" dirty="0" smtClean="0"/>
          </a:p>
          <a:p>
            <a:endParaRPr lang="en-US" i="1" dirty="0" smtClean="0"/>
          </a:p>
          <a:p>
            <a:r>
              <a:rPr lang="en-US" i="1" dirty="0" smtClean="0"/>
              <a:t>Notre-Dame-la-Grande</a:t>
            </a:r>
            <a:r>
              <a:rPr lang="en-US" i="1" dirty="0" smtClean="0">
                <a:sym typeface="Wingdings" pitchFamily="2" charset="2"/>
              </a:rPr>
              <a:t></a:t>
            </a:r>
            <a:endParaRPr lang="en-US" i="1" dirty="0" smtClean="0"/>
          </a:p>
          <a:p>
            <a:endParaRPr lang="en-US" i="1" dirty="0" smtClean="0"/>
          </a:p>
          <a:p>
            <a:r>
              <a:rPr lang="en-US" i="1" dirty="0" smtClean="0"/>
              <a:t>Poitiers</a:t>
            </a:r>
            <a:r>
              <a:rPr lang="en-US" b="1" i="1" dirty="0" smtClean="0"/>
              <a:t> </a:t>
            </a:r>
            <a:r>
              <a:rPr lang="en-US" i="1" dirty="0" smtClean="0"/>
              <a:t>Cathedral</a:t>
            </a:r>
            <a:r>
              <a:rPr lang="en-US" i="1" dirty="0" smtClean="0">
                <a:sym typeface="Wingdings" pitchFamily="2" charset="2"/>
              </a:rPr>
              <a:t></a:t>
            </a:r>
            <a:endParaRPr lang="en-US" i="1" dirty="0" smtClean="0"/>
          </a:p>
          <a:p>
            <a:endParaRPr lang="en-US" i="1" dirty="0"/>
          </a:p>
        </p:txBody>
      </p:sp>
      <p:pic>
        <p:nvPicPr>
          <p:cNvPr id="20482" name="Picture 2" descr="http://www.sacred-destinations.com/images/reps/slides/poitiers-baptistery-1031p.jpg"/>
          <p:cNvPicPr>
            <a:picLocks noChangeAspect="1" noChangeArrowheads="1"/>
          </p:cNvPicPr>
          <p:nvPr/>
        </p:nvPicPr>
        <p:blipFill>
          <a:blip r:embed="rId2" cstate="print"/>
          <a:srcRect/>
          <a:stretch>
            <a:fillRect/>
          </a:stretch>
        </p:blipFill>
        <p:spPr bwMode="auto">
          <a:xfrm>
            <a:off x="6553200" y="1295400"/>
            <a:ext cx="2409938" cy="1600200"/>
          </a:xfrm>
          <a:prstGeom prst="rect">
            <a:avLst/>
          </a:prstGeom>
          <a:noFill/>
          <a:effectLst>
            <a:softEdge rad="63500"/>
          </a:effectLst>
        </p:spPr>
      </p:pic>
      <p:pic>
        <p:nvPicPr>
          <p:cNvPr id="20484" name="Picture 4" descr="http://www.sacred-destinations.com/images/reps/slides/poitiers-nd-1147p.jpg"/>
          <p:cNvPicPr>
            <a:picLocks noChangeAspect="1" noChangeArrowheads="1"/>
          </p:cNvPicPr>
          <p:nvPr/>
        </p:nvPicPr>
        <p:blipFill>
          <a:blip r:embed="rId3" cstate="print"/>
          <a:srcRect/>
          <a:stretch>
            <a:fillRect/>
          </a:stretch>
        </p:blipFill>
        <p:spPr bwMode="auto">
          <a:xfrm>
            <a:off x="4572000" y="2843108"/>
            <a:ext cx="2438400" cy="1679752"/>
          </a:xfrm>
          <a:prstGeom prst="rect">
            <a:avLst/>
          </a:prstGeom>
          <a:noFill/>
          <a:effectLst>
            <a:softEdge rad="63500"/>
          </a:effectLst>
        </p:spPr>
      </p:pic>
      <p:pic>
        <p:nvPicPr>
          <p:cNvPr id="20486" name="Picture 6" descr="http://www.sacred-destinations.com/images/reps/slides/poitiers-cathedral-1210p.jpg"/>
          <p:cNvPicPr>
            <a:picLocks noChangeAspect="1" noChangeArrowheads="1"/>
          </p:cNvPicPr>
          <p:nvPr/>
        </p:nvPicPr>
        <p:blipFill>
          <a:blip r:embed="rId4" cstate="print"/>
          <a:srcRect/>
          <a:stretch>
            <a:fillRect/>
          </a:stretch>
        </p:blipFill>
        <p:spPr bwMode="auto">
          <a:xfrm>
            <a:off x="6210528" y="4495800"/>
            <a:ext cx="2781072" cy="1857756"/>
          </a:xfrm>
          <a:prstGeom prst="rect">
            <a:avLst/>
          </a:prstGeom>
          <a:noFill/>
          <a:effectLst>
            <a:softEdge rad="63500"/>
          </a:effectLst>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More Attractions</a:t>
            </a:r>
            <a:endParaRPr lang="en-US" sz="4000" dirty="0"/>
          </a:p>
        </p:txBody>
      </p:sp>
      <p:sp>
        <p:nvSpPr>
          <p:cNvPr id="3" name="Content Placeholder 2"/>
          <p:cNvSpPr>
            <a:spLocks noGrp="1"/>
          </p:cNvSpPr>
          <p:nvPr>
            <p:ph sz="half" idx="1"/>
          </p:nvPr>
        </p:nvSpPr>
        <p:spPr/>
        <p:txBody>
          <a:bodyPr>
            <a:normAutofit lnSpcReduction="10000"/>
          </a:bodyPr>
          <a:lstStyle/>
          <a:p>
            <a:r>
              <a:rPr lang="en-US" dirty="0" smtClean="0"/>
              <a:t>Some other attractions include...</a:t>
            </a:r>
          </a:p>
          <a:p>
            <a:endParaRPr lang="en-US" dirty="0" smtClean="0"/>
          </a:p>
          <a:p>
            <a:r>
              <a:rPr lang="en-US" i="1" dirty="0" smtClean="0"/>
              <a:t>Sainte-Radegonde</a:t>
            </a:r>
            <a:r>
              <a:rPr lang="en-US" i="1" dirty="0" smtClean="0">
                <a:sym typeface="Wingdings" pitchFamily="2" charset="2"/>
              </a:rPr>
              <a:t></a:t>
            </a:r>
            <a:endParaRPr lang="en-US" i="1" dirty="0" smtClean="0"/>
          </a:p>
          <a:p>
            <a:pPr>
              <a:buNone/>
            </a:pPr>
            <a:endParaRPr lang="en-US" dirty="0" smtClean="0"/>
          </a:p>
          <a:p>
            <a:r>
              <a:rPr lang="en-US" i="1" dirty="0" smtClean="0"/>
              <a:t>St-Hilaire-le-Grand</a:t>
            </a:r>
            <a:r>
              <a:rPr lang="en-US" i="1" dirty="0" smtClean="0">
                <a:sym typeface="Wingdings" pitchFamily="2" charset="2"/>
              </a:rPr>
              <a:t></a:t>
            </a:r>
            <a:endParaRPr lang="en-US" i="1" dirty="0" smtClean="0"/>
          </a:p>
          <a:p>
            <a:endParaRPr lang="en-US" i="1" dirty="0" smtClean="0"/>
          </a:p>
          <a:p>
            <a:r>
              <a:rPr lang="en-US" i="1" dirty="0" smtClean="0"/>
              <a:t> St-Porchaire </a:t>
            </a:r>
            <a:r>
              <a:rPr lang="en-US" i="1" dirty="0" smtClean="0">
                <a:sym typeface="Wingdings" pitchFamily="2" charset="2"/>
              </a:rPr>
              <a:t></a:t>
            </a:r>
            <a:endParaRPr lang="en-US" i="1" dirty="0" smtClean="0"/>
          </a:p>
          <a:p>
            <a:endParaRPr lang="en-US" i="1" dirty="0" smtClean="0"/>
          </a:p>
          <a:p>
            <a:r>
              <a:rPr lang="en-US" i="1" dirty="0" smtClean="0"/>
              <a:t>And many more...</a:t>
            </a:r>
            <a:r>
              <a:rPr lang="en-US" dirty="0" smtClean="0"/>
              <a:t/>
            </a:r>
            <a:br>
              <a:rPr lang="en-US" dirty="0" smtClean="0"/>
            </a:br>
            <a:endParaRPr lang="en-US" dirty="0"/>
          </a:p>
        </p:txBody>
      </p:sp>
      <p:pic>
        <p:nvPicPr>
          <p:cNvPr id="21506" name="Picture 2" descr="http://www.sacred-destinations.com/images/reps/slides/poitiers-ste-radegonde-1073p.jpg"/>
          <p:cNvPicPr>
            <a:picLocks noChangeAspect="1" noChangeArrowheads="1"/>
          </p:cNvPicPr>
          <p:nvPr/>
        </p:nvPicPr>
        <p:blipFill>
          <a:blip r:embed="rId2" cstate="print"/>
          <a:srcRect/>
          <a:stretch>
            <a:fillRect/>
          </a:stretch>
        </p:blipFill>
        <p:spPr bwMode="auto">
          <a:xfrm>
            <a:off x="6424869" y="1447800"/>
            <a:ext cx="2509581" cy="1676400"/>
          </a:xfrm>
          <a:prstGeom prst="rect">
            <a:avLst/>
          </a:prstGeom>
          <a:noFill/>
          <a:effectLst>
            <a:softEdge rad="63500"/>
          </a:effectLst>
        </p:spPr>
      </p:pic>
      <p:pic>
        <p:nvPicPr>
          <p:cNvPr id="21508" name="Picture 4" descr="http://www.sacred-destinations.com/images/reps/slides/poitiers-st-hilaire-4088p.jpg"/>
          <p:cNvPicPr>
            <a:picLocks noChangeAspect="1" noChangeArrowheads="1"/>
          </p:cNvPicPr>
          <p:nvPr/>
        </p:nvPicPr>
        <p:blipFill>
          <a:blip r:embed="rId3" cstate="print"/>
          <a:srcRect/>
          <a:stretch>
            <a:fillRect/>
          </a:stretch>
        </p:blipFill>
        <p:spPr bwMode="auto">
          <a:xfrm>
            <a:off x="4648200" y="3124200"/>
            <a:ext cx="2514600" cy="1679753"/>
          </a:xfrm>
          <a:prstGeom prst="rect">
            <a:avLst/>
          </a:prstGeom>
          <a:noFill/>
          <a:effectLst>
            <a:softEdge rad="63500"/>
          </a:effectLst>
        </p:spPr>
      </p:pic>
      <p:pic>
        <p:nvPicPr>
          <p:cNvPr id="21510" name="Picture 6" descr="http://www.sacred-destinations.com/images/reps/slides/poitiers-st-porchaire-ext-0980p.jpg"/>
          <p:cNvPicPr>
            <a:picLocks noChangeAspect="1" noChangeArrowheads="1"/>
          </p:cNvPicPr>
          <p:nvPr/>
        </p:nvPicPr>
        <p:blipFill>
          <a:blip r:embed="rId4" cstate="print"/>
          <a:srcRect/>
          <a:stretch>
            <a:fillRect/>
          </a:stretch>
        </p:blipFill>
        <p:spPr bwMode="auto">
          <a:xfrm>
            <a:off x="6324600" y="4775607"/>
            <a:ext cx="2667000" cy="1682345"/>
          </a:xfrm>
          <a:prstGeom prst="rect">
            <a:avLst/>
          </a:prstGeom>
          <a:noFill/>
          <a:effectLst>
            <a:softEdge rad="63500"/>
          </a:effectLst>
        </p:spPr>
      </p:pic>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 Do</a:t>
            </a:r>
            <a:endParaRPr lang="en-US" dirty="0"/>
          </a:p>
        </p:txBody>
      </p:sp>
      <p:sp>
        <p:nvSpPr>
          <p:cNvPr id="3" name="Content Placeholder 2"/>
          <p:cNvSpPr>
            <a:spLocks noGrp="1"/>
          </p:cNvSpPr>
          <p:nvPr>
            <p:ph sz="half" idx="1"/>
          </p:nvPr>
        </p:nvSpPr>
        <p:spPr/>
        <p:txBody>
          <a:bodyPr>
            <a:normAutofit/>
          </a:bodyPr>
          <a:lstStyle/>
          <a:p>
            <a:r>
              <a:rPr lang="en-US" sz="1800" dirty="0" smtClean="0"/>
              <a:t>In places such as </a:t>
            </a:r>
            <a:r>
              <a:rPr lang="en-US" sz="1800" i="1" dirty="0" smtClean="0"/>
              <a:t>Baptistère Saint-Jean </a:t>
            </a:r>
            <a:r>
              <a:rPr lang="en-US" sz="1800" dirty="0" smtClean="0"/>
              <a:t>and</a:t>
            </a:r>
            <a:r>
              <a:rPr lang="en-US" sz="1800" i="1" dirty="0" smtClean="0"/>
              <a:t> Poitiers</a:t>
            </a:r>
            <a:r>
              <a:rPr lang="en-US" sz="1800" b="1" i="1" dirty="0" smtClean="0"/>
              <a:t> </a:t>
            </a:r>
            <a:r>
              <a:rPr lang="en-US" sz="1800" i="1" dirty="0" smtClean="0"/>
              <a:t>Cathedral </a:t>
            </a:r>
            <a:r>
              <a:rPr lang="en-US" sz="1800" dirty="0" smtClean="0"/>
              <a:t>you can go and see beautifully painted frescoes dating back all the way to 360 AD</a:t>
            </a:r>
            <a:r>
              <a:rPr lang="en-US" sz="1800" dirty="0" smtClean="0"/>
              <a:t>. Along with that, at  </a:t>
            </a:r>
            <a:r>
              <a:rPr lang="en-US" sz="1800" i="1" dirty="0" smtClean="0"/>
              <a:t>Notre-Dame-la-Grande </a:t>
            </a:r>
            <a:r>
              <a:rPr lang="en-US" sz="1800" dirty="0" smtClean="0"/>
              <a:t>a transept crossing </a:t>
            </a:r>
            <a:r>
              <a:rPr lang="en-US" sz="1800" dirty="0" smtClean="0"/>
              <a:t>with </a:t>
            </a:r>
            <a:r>
              <a:rPr lang="en-US" sz="1800" dirty="0" smtClean="0"/>
              <a:t>a tower, a small choir, and a groin-vaulted ambulatory with </a:t>
            </a:r>
            <a:r>
              <a:rPr lang="en-US" sz="1800" dirty="0" smtClean="0"/>
              <a:t>glowing chapels.</a:t>
            </a:r>
            <a:endParaRPr lang="en-US" sz="1800" dirty="0"/>
          </a:p>
        </p:txBody>
      </p:sp>
      <p:sp>
        <p:nvSpPr>
          <p:cNvPr id="4" name="Content Placeholder 3"/>
          <p:cNvSpPr>
            <a:spLocks noGrp="1"/>
          </p:cNvSpPr>
          <p:nvPr>
            <p:ph sz="half" idx="2"/>
          </p:nvPr>
        </p:nvSpPr>
        <p:spPr/>
        <p:txBody>
          <a:bodyPr>
            <a:normAutofit/>
          </a:bodyPr>
          <a:lstStyle/>
          <a:p>
            <a:r>
              <a:rPr lang="en-US" sz="1800" dirty="0" smtClean="0"/>
              <a:t>In places like the </a:t>
            </a:r>
            <a:r>
              <a:rPr lang="en-US" sz="1800" i="1" dirty="0" smtClean="0"/>
              <a:t>Sainte-Radegonde </a:t>
            </a:r>
            <a:r>
              <a:rPr lang="en-US" sz="1800" dirty="0" smtClean="0"/>
              <a:t>and the </a:t>
            </a:r>
            <a:r>
              <a:rPr lang="en-US" sz="1800" i="1" dirty="0" smtClean="0"/>
              <a:t>St-Porchaire </a:t>
            </a:r>
            <a:r>
              <a:rPr lang="en-US" sz="1800" dirty="0" smtClean="0"/>
              <a:t>you can see the tomb of the city's patroness, Queen Radegunda. You could also visit the Church of St. Porchaire, which is a Carolingian foundation with a Romanesque tower.</a:t>
            </a:r>
          </a:p>
          <a:p>
            <a:pPr>
              <a:buNone/>
            </a:pPr>
            <a:r>
              <a:rPr lang="en-US" dirty="0" smtClean="0"/>
              <a:t> </a:t>
            </a:r>
            <a:endParaRPr lang="en-US" dirty="0"/>
          </a:p>
        </p:txBody>
      </p:sp>
      <p:pic>
        <p:nvPicPr>
          <p:cNvPr id="22532" name="Picture 4" descr="Nave"/>
          <p:cNvPicPr>
            <a:picLocks noChangeAspect="1" noChangeArrowheads="1"/>
          </p:cNvPicPr>
          <p:nvPr/>
        </p:nvPicPr>
        <p:blipFill>
          <a:blip r:embed="rId2" cstate="print"/>
          <a:srcRect/>
          <a:stretch>
            <a:fillRect/>
          </a:stretch>
        </p:blipFill>
        <p:spPr bwMode="auto">
          <a:xfrm>
            <a:off x="4800600" y="3581400"/>
            <a:ext cx="4078170" cy="2740371"/>
          </a:xfrm>
          <a:prstGeom prst="rect">
            <a:avLst/>
          </a:prstGeom>
          <a:noFill/>
          <a:effectLst>
            <a:softEdge rad="63500"/>
          </a:effectLst>
        </p:spPr>
      </p:pic>
      <p:pic>
        <p:nvPicPr>
          <p:cNvPr id="22534" name="Picture 6" descr="Fresco of Christ in the apse"/>
          <p:cNvPicPr>
            <a:picLocks noChangeAspect="1" noChangeArrowheads="1"/>
          </p:cNvPicPr>
          <p:nvPr/>
        </p:nvPicPr>
        <p:blipFill>
          <a:blip r:embed="rId3" cstate="print"/>
          <a:srcRect/>
          <a:stretch>
            <a:fillRect/>
          </a:stretch>
        </p:blipFill>
        <p:spPr bwMode="auto">
          <a:xfrm>
            <a:off x="685800" y="3962400"/>
            <a:ext cx="3349264" cy="22679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Paul-Michel Foucault</a:t>
            </a:r>
            <a:endParaRPr lang="en-US" sz="4000" dirty="0"/>
          </a:p>
        </p:txBody>
      </p:sp>
      <p:sp>
        <p:nvSpPr>
          <p:cNvPr id="3" name="Content Placeholder 2"/>
          <p:cNvSpPr>
            <a:spLocks noGrp="1"/>
          </p:cNvSpPr>
          <p:nvPr>
            <p:ph sz="quarter" idx="1"/>
          </p:nvPr>
        </p:nvSpPr>
        <p:spPr/>
        <p:txBody>
          <a:bodyPr>
            <a:normAutofit/>
          </a:bodyPr>
          <a:lstStyle/>
          <a:p>
            <a:r>
              <a:rPr lang="en-US" sz="2300" dirty="0" smtClean="0"/>
              <a:t>Michel Foucault, born Paul-Michel Foucault, was a French philosopher, social theorist, and historian of ideas who was born in Poitiers, France on October 15, 1926. He was best known for his critical studies of social institutions, social anthropology, the human sciences, as well as for his work on the history of human sexuality.</a:t>
            </a:r>
            <a:endParaRPr lang="en-US" sz="2300" dirty="0"/>
          </a:p>
        </p:txBody>
      </p:sp>
      <p:pic>
        <p:nvPicPr>
          <p:cNvPr id="23554" name="Picture 2" descr="http://upload.wikimedia.org/wikipedia/en/thumb/5/52/Foucault5.jpg/220px-Foucault5.jpg"/>
          <p:cNvPicPr>
            <a:picLocks noChangeAspect="1" noChangeArrowheads="1"/>
          </p:cNvPicPr>
          <p:nvPr/>
        </p:nvPicPr>
        <p:blipFill>
          <a:blip r:embed="rId2" cstate="print"/>
          <a:srcRect/>
          <a:stretch>
            <a:fillRect/>
          </a:stretch>
        </p:blipFill>
        <p:spPr bwMode="auto">
          <a:xfrm>
            <a:off x="3429000" y="3581400"/>
            <a:ext cx="2362200" cy="2899064"/>
          </a:xfrm>
          <a:prstGeom prst="ellipse">
            <a:avLst/>
          </a:prstGeom>
          <a:ln>
            <a:noFill/>
          </a:ln>
          <a:effectLst>
            <a:softEdge rad="112500"/>
          </a:effectLst>
        </p:spPr>
      </p:pic>
      <p:sp>
        <p:nvSpPr>
          <p:cNvPr id="5" name="TextBox 4"/>
          <p:cNvSpPr txBox="1"/>
          <p:nvPr/>
        </p:nvSpPr>
        <p:spPr>
          <a:xfrm>
            <a:off x="3962400" y="6324600"/>
            <a:ext cx="1828800" cy="369332"/>
          </a:xfrm>
          <a:prstGeom prst="rect">
            <a:avLst/>
          </a:prstGeom>
          <a:noFill/>
        </p:spPr>
        <p:txBody>
          <a:bodyPr wrap="square" rtlCol="0">
            <a:spAutoFit/>
          </a:bodyPr>
          <a:lstStyle/>
          <a:p>
            <a:r>
              <a:rPr lang="en-US" dirty="0" smtClean="0"/>
              <a:t>1926-1984</a:t>
            </a:r>
            <a:endParaRPr lang="en-US" dirty="0"/>
          </a:p>
        </p:txBody>
      </p:sp>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182</TotalTime>
  <Words>321</Words>
  <Application>Microsoft Office PowerPoint</Application>
  <PresentationFormat>On-screen Show (4:3)</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Poitiers</vt:lpstr>
      <vt:lpstr>Geography</vt:lpstr>
      <vt:lpstr>History</vt:lpstr>
      <vt:lpstr>Specialties</vt:lpstr>
      <vt:lpstr>Education</vt:lpstr>
      <vt:lpstr>Attractions</vt:lpstr>
      <vt:lpstr>More Attractions</vt:lpstr>
      <vt:lpstr>What You Can Do</vt:lpstr>
      <vt:lpstr>Paul-Michel Foucault</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24</cp:revision>
  <dcterms:created xsi:type="dcterms:W3CDTF">2012-03-22T14:49:12Z</dcterms:created>
  <dcterms:modified xsi:type="dcterms:W3CDTF">2012-03-26T14:54:40Z</dcterms:modified>
</cp:coreProperties>
</file>